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11"/>
  </p:notesMasterIdLst>
  <p:sldIdLst>
    <p:sldId id="256" r:id="rId2"/>
    <p:sldId id="264" r:id="rId3"/>
    <p:sldId id="260" r:id="rId4"/>
    <p:sldId id="262" r:id="rId5"/>
    <p:sldId id="263" r:id="rId6"/>
    <p:sldId id="268" r:id="rId7"/>
    <p:sldId id="269" r:id="rId8"/>
    <p:sldId id="266" r:id="rId9"/>
    <p:sldId id="267"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60762" autoAdjust="0"/>
  </p:normalViewPr>
  <p:slideViewPr>
    <p:cSldViewPr snapToGrid="0">
      <p:cViewPr varScale="1">
        <p:scale>
          <a:sx n="33" d="100"/>
          <a:sy n="33" d="100"/>
        </p:scale>
        <p:origin x="1132"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192E45-9535-4E18-997A-6722AD86F523}" type="datetimeFigureOut">
              <a:rPr lang="en-US" smtClean="0"/>
              <a:t>3/13/2021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F1C3CE-466D-4F4B-91EE-0A883D7F66A4}" type="slidenum">
              <a:rPr lang="en-US" smtClean="0"/>
              <a:t>‹#›</a:t>
            </a:fld>
            <a:endParaRPr lang="en-US"/>
          </a:p>
        </p:txBody>
      </p:sp>
    </p:spTree>
    <p:extLst>
      <p:ext uri="{BB962C8B-B14F-4D97-AF65-F5344CB8AC3E}">
        <p14:creationId xmlns:p14="http://schemas.microsoft.com/office/powerpoint/2010/main" val="3151627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Arthur</a:t>
            </a:r>
          </a:p>
          <a:p>
            <a:r>
              <a:rPr lang="en-US" dirty="0" smtClean="0"/>
              <a:t>Hello and welcome potential franchise</a:t>
            </a:r>
            <a:r>
              <a:rPr lang="en-US" baseline="0" dirty="0" smtClean="0"/>
              <a:t> owners and guests! This evening features our signature presentation: </a:t>
            </a:r>
            <a:r>
              <a:rPr lang="en-US" sz="1200" b="0" i="1" kern="1200" dirty="0" smtClean="0">
                <a:solidFill>
                  <a:schemeClr val="tx1"/>
                </a:solidFill>
                <a:effectLst/>
                <a:latin typeface="+mn-lt"/>
                <a:ea typeface="+mn-ea"/>
                <a:cs typeface="+mn-cs"/>
              </a:rPr>
              <a:t>Take Charge of Your Future: Own a Chipotle! </a:t>
            </a:r>
            <a:r>
              <a:rPr lang="en-US" sz="1200" b="0" i="0" kern="1200" dirty="0" smtClean="0">
                <a:solidFill>
                  <a:schemeClr val="tx1"/>
                </a:solidFill>
                <a:effectLst/>
                <a:latin typeface="+mn-lt"/>
                <a:ea typeface="+mn-ea"/>
                <a:cs typeface="+mn-cs"/>
              </a:rPr>
              <a:t>hosted</a:t>
            </a:r>
            <a:r>
              <a:rPr lang="en-US" sz="1200" b="0" i="0" kern="1200" baseline="0" dirty="0" smtClean="0">
                <a:solidFill>
                  <a:schemeClr val="tx1"/>
                </a:solidFill>
                <a:effectLst/>
                <a:latin typeface="+mn-lt"/>
                <a:ea typeface="+mn-ea"/>
                <a:cs typeface="+mn-cs"/>
              </a:rPr>
              <a:t> by our C</a:t>
            </a:r>
            <a:r>
              <a:rPr lang="en-US" sz="1200" b="0" i="0" kern="1200" dirty="0" smtClean="0">
                <a:solidFill>
                  <a:schemeClr val="tx1"/>
                </a:solidFill>
                <a:effectLst/>
                <a:latin typeface="+mn-lt"/>
                <a:ea typeface="+mn-ea"/>
                <a:cs typeface="+mn-cs"/>
              </a:rPr>
              <a:t>hipotle Mid-Atlantic &amp; Gulf Bay Sales and Development Team. We are excited</a:t>
            </a:r>
            <a:r>
              <a:rPr lang="en-US" sz="1200" b="0" i="0" kern="1200" baseline="0" dirty="0" smtClean="0">
                <a:solidFill>
                  <a:schemeClr val="tx1"/>
                </a:solidFill>
                <a:effectLst/>
                <a:latin typeface="+mn-lt"/>
                <a:ea typeface="+mn-ea"/>
                <a:cs typeface="+mn-cs"/>
              </a:rPr>
              <a:t> to have you with us this evening and congratulations on taking the first step towards a valuable investment of your time in your future!</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9F1C3CE-466D-4F4B-91EE-0A883D7F66A4}" type="slidenum">
              <a:rPr lang="en-US" smtClean="0"/>
              <a:t>1</a:t>
            </a:fld>
            <a:endParaRPr lang="en-US"/>
          </a:p>
        </p:txBody>
      </p:sp>
    </p:spTree>
    <p:extLst>
      <p:ext uri="{BB962C8B-B14F-4D97-AF65-F5344CB8AC3E}">
        <p14:creationId xmlns:p14="http://schemas.microsoft.com/office/powerpoint/2010/main" val="2756291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Arthur</a:t>
            </a:r>
          </a:p>
          <a:p>
            <a:r>
              <a:rPr lang="en-US" sz="1200" b="0" i="0" kern="1200" dirty="0" smtClean="0">
                <a:solidFill>
                  <a:schemeClr val="tx1"/>
                </a:solidFill>
                <a:effectLst/>
                <a:latin typeface="+mn-lt"/>
                <a:ea typeface="+mn-ea"/>
                <a:cs typeface="+mn-cs"/>
              </a:rPr>
              <a:t>In this presentation, we'll discuss why now is a good time to invest in your future and become a Chipotle franchise owner. We’ll provide an overview of the company’s values and beliefs, explore the geographic distribution of Chipotle </a:t>
            </a:r>
          </a:p>
          <a:p>
            <a:r>
              <a:rPr lang="en-US" sz="1200" b="0" i="0" kern="1200" dirty="0" smtClean="0">
                <a:solidFill>
                  <a:schemeClr val="tx1"/>
                </a:solidFill>
                <a:effectLst/>
                <a:latin typeface="+mn-lt"/>
                <a:ea typeface="+mn-ea"/>
                <a:cs typeface="+mn-cs"/>
              </a:rPr>
              <a:t>restaurants locations in the United States and discuss the historical financial performance of the Chipotle chain. </a:t>
            </a:r>
          </a:p>
          <a:p>
            <a:r>
              <a:rPr lang="en-US" sz="1200" b="0" i="0" kern="1200" dirty="0" smtClean="0">
                <a:solidFill>
                  <a:schemeClr val="tx1"/>
                </a:solidFill>
                <a:effectLst/>
                <a:latin typeface="+mn-lt"/>
                <a:ea typeface="+mn-ea"/>
                <a:cs typeface="+mn-cs"/>
              </a:rPr>
              <a:t>We’ll then open the floor for questions and further discussion.</a:t>
            </a:r>
          </a:p>
          <a:p>
            <a:endParaRPr lang="en-US" dirty="0"/>
          </a:p>
        </p:txBody>
      </p:sp>
      <p:sp>
        <p:nvSpPr>
          <p:cNvPr id="4" name="Slide Number Placeholder 3"/>
          <p:cNvSpPr>
            <a:spLocks noGrp="1"/>
          </p:cNvSpPr>
          <p:nvPr>
            <p:ph type="sldNum" sz="quarter" idx="10"/>
          </p:nvPr>
        </p:nvSpPr>
        <p:spPr/>
        <p:txBody>
          <a:bodyPr/>
          <a:lstStyle/>
          <a:p>
            <a:fld id="{39F1C3CE-466D-4F4B-91EE-0A883D7F66A4}" type="slidenum">
              <a:rPr lang="en-US" smtClean="0"/>
              <a:t>2</a:t>
            </a:fld>
            <a:endParaRPr lang="en-US"/>
          </a:p>
        </p:txBody>
      </p:sp>
    </p:spTree>
    <p:extLst>
      <p:ext uri="{BB962C8B-B14F-4D97-AF65-F5344CB8AC3E}">
        <p14:creationId xmlns:p14="http://schemas.microsoft.com/office/powerpoint/2010/main" val="2040239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Mallory Kuba</a:t>
            </a:r>
          </a:p>
          <a:p>
            <a:endParaRPr lang="en-US" dirty="0" smtClean="0"/>
          </a:p>
          <a:p>
            <a:r>
              <a:rPr lang="en-US" dirty="0" smtClean="0"/>
              <a:t>Here at Chipotle HQ, we believe</a:t>
            </a:r>
            <a:r>
              <a:rPr lang="en-US" baseline="0" dirty="0" smtClean="0"/>
              <a:t> that food has the power to change the world.</a:t>
            </a:r>
          </a:p>
          <a:p>
            <a:endParaRPr lang="en-US" baseline="0" dirty="0" smtClean="0"/>
          </a:p>
          <a:p>
            <a:r>
              <a:rPr lang="en-US" sz="1200" b="0" i="0" kern="1200" dirty="0" smtClean="0">
                <a:solidFill>
                  <a:schemeClr val="tx1"/>
                </a:solidFill>
                <a:effectLst/>
                <a:latin typeface="+mn-lt"/>
                <a:ea typeface="+mn-ea"/>
                <a:cs typeface="+mn-cs"/>
              </a:rPr>
              <a:t>In fact, Chipotle was born of the radical belief that there is a connection between how food is raised and prepared, and how it tastes. Real is better. Better for You, Better for People, Better for Our Planet. It may be the hard way to do things, but it’s the right way.</a:t>
            </a:r>
            <a:endParaRPr lang="en-US" dirty="0"/>
          </a:p>
        </p:txBody>
      </p:sp>
      <p:sp>
        <p:nvSpPr>
          <p:cNvPr id="4" name="Slide Number Placeholder 3"/>
          <p:cNvSpPr>
            <a:spLocks noGrp="1"/>
          </p:cNvSpPr>
          <p:nvPr>
            <p:ph type="sldNum" sz="quarter" idx="10"/>
          </p:nvPr>
        </p:nvSpPr>
        <p:spPr/>
        <p:txBody>
          <a:bodyPr/>
          <a:lstStyle/>
          <a:p>
            <a:fld id="{39F1C3CE-466D-4F4B-91EE-0A883D7F66A4}" type="slidenum">
              <a:rPr lang="en-US" smtClean="0"/>
              <a:t>3</a:t>
            </a:fld>
            <a:endParaRPr lang="en-US"/>
          </a:p>
        </p:txBody>
      </p:sp>
    </p:spTree>
    <p:extLst>
      <p:ext uri="{BB962C8B-B14F-4D97-AF65-F5344CB8AC3E}">
        <p14:creationId xmlns:p14="http://schemas.microsoft.com/office/powerpoint/2010/main" val="1533609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smtClean="0">
                <a:solidFill>
                  <a:schemeClr val="tx1"/>
                </a:solidFill>
                <a:effectLst/>
                <a:latin typeface="+mn-lt"/>
                <a:ea typeface="+mn-ea"/>
                <a:cs typeface="+mn-cs"/>
              </a:rPr>
              <a:t>We do this by committing to:</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No Artificial flavors, colors, or preservatives</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No Microwaves, freezers or can openers.</a:t>
            </a:r>
          </a:p>
          <a:p>
            <a:pPr marL="171450" indent="-171450">
              <a:buFont typeface="Arial" panose="020B0604020202020204" pitchFamily="34" charset="0"/>
              <a:buChar char="•"/>
            </a:pPr>
            <a:r>
              <a:rPr lang="en-US" dirty="0" smtClean="0"/>
              <a:t>Only use 53 ingredients that you can pronounce</a:t>
            </a:r>
            <a:r>
              <a:rPr lang="en-US" baseline="0" dirty="0" smtClean="0"/>
              <a:t> (</a:t>
            </a:r>
            <a:r>
              <a:rPr lang="en-US" sz="1200" b="0" i="0" kern="1200" dirty="0" smtClean="0">
                <a:solidFill>
                  <a:schemeClr val="tx1"/>
                </a:solidFill>
                <a:effectLst/>
                <a:latin typeface="+mn-lt"/>
                <a:ea typeface="+mn-ea"/>
                <a:cs typeface="+mn-cs"/>
              </a:rPr>
              <a:t>And the only ingredient that is hard to pronounce at Chipotle is “Chipotle.”)</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One of the first national restaurant brands to commit to goals on local and organic produce.</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First national restaurant brand to commit to using only responsibly raised meat with some of the highest animal welfare standards.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No added hormones.</a:t>
            </a:r>
            <a:r>
              <a:rPr lang="en-US" sz="1200" b="0" i="0" kern="1200" baseline="0" dirty="0" smtClean="0">
                <a:solidFill>
                  <a:schemeClr val="tx1"/>
                </a:solidFill>
                <a:effectLst/>
                <a:latin typeface="+mn-lt"/>
                <a:ea typeface="+mn-ea"/>
                <a:cs typeface="+mn-cs"/>
              </a:rPr>
              <a:t> </a:t>
            </a: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Taking care</a:t>
            </a:r>
            <a:r>
              <a:rPr lang="en-US" sz="1200" b="0" i="0" kern="1200" baseline="0" dirty="0" smtClean="0">
                <a:solidFill>
                  <a:schemeClr val="tx1"/>
                </a:solidFill>
                <a:effectLst/>
                <a:latin typeface="+mn-lt"/>
                <a:ea typeface="+mn-ea"/>
                <a:cs typeface="+mn-cs"/>
              </a:rPr>
              <a:t> of our employees/treating our people right: </a:t>
            </a:r>
            <a:r>
              <a:rPr lang="en-US" sz="1200" b="0" i="0" kern="1200" dirty="0" smtClean="0">
                <a:solidFill>
                  <a:schemeClr val="tx1"/>
                </a:solidFill>
                <a:effectLst/>
                <a:latin typeface="+mn-lt"/>
                <a:ea typeface="+mn-ea"/>
                <a:cs typeface="+mn-cs"/>
              </a:rPr>
              <a:t>Supporting people who live our values with real culinary training, career opportunities and great benefits.</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39F1C3CE-466D-4F4B-91EE-0A883D7F66A4}" type="slidenum">
              <a:rPr lang="en-US" smtClean="0"/>
              <a:t>4</a:t>
            </a:fld>
            <a:endParaRPr lang="en-US"/>
          </a:p>
        </p:txBody>
      </p:sp>
    </p:spTree>
    <p:extLst>
      <p:ext uri="{BB962C8B-B14F-4D97-AF65-F5344CB8AC3E}">
        <p14:creationId xmlns:p14="http://schemas.microsoft.com/office/powerpoint/2010/main" val="2011421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Alvin/Mallory</a:t>
            </a:r>
            <a:endParaRPr lang="en-US" dirty="0"/>
          </a:p>
        </p:txBody>
      </p:sp>
      <p:sp>
        <p:nvSpPr>
          <p:cNvPr id="4" name="Slide Number Placeholder 3"/>
          <p:cNvSpPr>
            <a:spLocks noGrp="1"/>
          </p:cNvSpPr>
          <p:nvPr>
            <p:ph type="sldNum" sz="quarter" idx="10"/>
          </p:nvPr>
        </p:nvSpPr>
        <p:spPr/>
        <p:txBody>
          <a:bodyPr/>
          <a:lstStyle/>
          <a:p>
            <a:fld id="{39F1C3CE-466D-4F4B-91EE-0A883D7F66A4}" type="slidenum">
              <a:rPr lang="en-US" smtClean="0"/>
              <a:t>5</a:t>
            </a:fld>
            <a:endParaRPr lang="en-US"/>
          </a:p>
        </p:txBody>
      </p:sp>
    </p:spTree>
    <p:extLst>
      <p:ext uri="{BB962C8B-B14F-4D97-AF65-F5344CB8AC3E}">
        <p14:creationId xmlns:p14="http://schemas.microsoft.com/office/powerpoint/2010/main" val="85077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Alvin/Mallory</a:t>
            </a:r>
            <a:endParaRPr lang="en-US" dirty="0"/>
          </a:p>
        </p:txBody>
      </p:sp>
      <p:sp>
        <p:nvSpPr>
          <p:cNvPr id="4" name="Slide Number Placeholder 3"/>
          <p:cNvSpPr>
            <a:spLocks noGrp="1"/>
          </p:cNvSpPr>
          <p:nvPr>
            <p:ph type="sldNum" sz="quarter" idx="10"/>
          </p:nvPr>
        </p:nvSpPr>
        <p:spPr/>
        <p:txBody>
          <a:bodyPr/>
          <a:lstStyle/>
          <a:p>
            <a:fld id="{39F1C3CE-466D-4F4B-91EE-0A883D7F66A4}" type="slidenum">
              <a:rPr lang="en-US" smtClean="0"/>
              <a:t>6</a:t>
            </a:fld>
            <a:endParaRPr lang="en-US"/>
          </a:p>
        </p:txBody>
      </p:sp>
    </p:spTree>
    <p:extLst>
      <p:ext uri="{BB962C8B-B14F-4D97-AF65-F5344CB8AC3E}">
        <p14:creationId xmlns:p14="http://schemas.microsoft.com/office/powerpoint/2010/main" val="3251289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err="1" smtClean="0"/>
              <a:t>Tif</a:t>
            </a:r>
            <a:endParaRPr lang="en-US" b="1" u="sng" dirty="0" smtClean="0"/>
          </a:p>
          <a:p>
            <a:r>
              <a:rPr lang="en-US" sz="1200" b="0" i="0" kern="1200" dirty="0" smtClean="0">
                <a:solidFill>
                  <a:schemeClr val="tx1"/>
                </a:solidFill>
                <a:effectLst/>
                <a:latin typeface="+mn-lt"/>
                <a:ea typeface="+mn-ea"/>
                <a:cs typeface="+mn-cs"/>
              </a:rPr>
              <a:t>·        Despite impact of COVID-19 the total revenue for 2020 was $6.0 billion, an increase of 7.1% from 2019. The increase in total revenue was driven by a 1.8% increase in comparable restaurant sales and new restaurant openings.</a:t>
            </a:r>
            <a:r>
              <a:rPr lang="en-US" dirty="0" smtClean="0"/>
              <a:t/>
            </a:r>
            <a:br>
              <a:rPr lang="en-US" dirty="0" smtClean="0"/>
            </a:br>
            <a:r>
              <a:rPr lang="en-US" sz="1200" b="0" i="0" kern="1200" dirty="0" smtClean="0">
                <a:solidFill>
                  <a:schemeClr val="tx1"/>
                </a:solidFill>
                <a:effectLst/>
                <a:latin typeface="+mn-lt"/>
                <a:ea typeface="+mn-ea"/>
                <a:cs typeface="+mn-cs"/>
              </a:rPr>
              <a:t>·        In 2020 we opened 161 new restaurants during the year.</a:t>
            </a:r>
            <a:r>
              <a:rPr lang="en-US" dirty="0" smtClean="0"/>
              <a:t/>
            </a:r>
            <a:br>
              <a:rPr lang="en-US" dirty="0" smtClean="0"/>
            </a:br>
            <a:r>
              <a:rPr lang="en-US" sz="1200" b="0" i="0" kern="1200" dirty="0" smtClean="0">
                <a:solidFill>
                  <a:schemeClr val="tx1"/>
                </a:solidFill>
                <a:effectLst/>
                <a:latin typeface="+mn-lt"/>
                <a:ea typeface="+mn-ea"/>
                <a:cs typeface="+mn-cs"/>
              </a:rPr>
              <a:t>·        Digital sales grew 174.1% year over year to $2.8 billion and represented 46.2% of sales. About half of the digital sales were via delivery, benefiting from our expanded partnerships.</a:t>
            </a:r>
            <a:r>
              <a:rPr lang="en-US" dirty="0" smtClean="0"/>
              <a:t/>
            </a:r>
            <a:br>
              <a:rPr lang="en-US" dirty="0" smtClean="0"/>
            </a:br>
            <a:r>
              <a:rPr lang="en-US" sz="1200" b="0" i="0" kern="1200" dirty="0" smtClean="0">
                <a:solidFill>
                  <a:schemeClr val="tx1"/>
                </a:solidFill>
                <a:effectLst/>
                <a:latin typeface="+mn-lt"/>
                <a:ea typeface="+mn-ea"/>
                <a:cs typeface="+mn-cs"/>
              </a:rPr>
              <a:t>·        You heard it right. We are growing and we are bringing are partnerships with us.</a:t>
            </a:r>
            <a:r>
              <a:rPr lang="en-US" dirty="0" smtClean="0"/>
              <a:t/>
            </a:r>
            <a:br>
              <a:rPr lang="en-US" dirty="0" smtClean="0"/>
            </a:br>
            <a:r>
              <a:rPr lang="en-US" sz="1200" b="0" i="0" kern="1200" dirty="0" smtClean="0">
                <a:solidFill>
                  <a:schemeClr val="tx1"/>
                </a:solidFill>
                <a:effectLst/>
                <a:latin typeface="+mn-lt"/>
                <a:ea typeface="+mn-ea"/>
                <a:cs typeface="+mn-cs"/>
              </a:rPr>
              <a:t>·        Chipotle is committed to making its food more accessible to everyone while continuing to be a brand with a demonstrated purpose as it leads the way in digital, technology and sustainable business practices.</a:t>
            </a:r>
            <a:r>
              <a:rPr lang="en-US" dirty="0" smtClean="0"/>
              <a:t/>
            </a:r>
            <a:br>
              <a:rPr lang="en-US" dirty="0" smtClean="0"/>
            </a:br>
            <a:r>
              <a:rPr lang="en-US" sz="1200" b="0" i="0" kern="1200" dirty="0" smtClean="0">
                <a:solidFill>
                  <a:schemeClr val="tx1"/>
                </a:solidFill>
                <a:effectLst/>
                <a:latin typeface="+mn-lt"/>
                <a:ea typeface="+mn-ea"/>
                <a:cs typeface="+mn-cs"/>
              </a:rPr>
              <a:t>·        As Investor we know the bottom line is extremely import to you. As you can see it one of the many important things to us. Year over Year we have crush the year before.</a:t>
            </a:r>
            <a:endParaRPr lang="en-US" dirty="0" smtClean="0"/>
          </a:p>
          <a:p>
            <a:endParaRPr lang="en-US" dirty="0"/>
          </a:p>
        </p:txBody>
      </p:sp>
      <p:sp>
        <p:nvSpPr>
          <p:cNvPr id="4" name="Slide Number Placeholder 3"/>
          <p:cNvSpPr>
            <a:spLocks noGrp="1"/>
          </p:cNvSpPr>
          <p:nvPr>
            <p:ph type="sldNum" sz="quarter" idx="10"/>
          </p:nvPr>
        </p:nvSpPr>
        <p:spPr/>
        <p:txBody>
          <a:bodyPr/>
          <a:lstStyle/>
          <a:p>
            <a:fld id="{39F1C3CE-466D-4F4B-91EE-0A883D7F66A4}" type="slidenum">
              <a:rPr lang="en-US" smtClean="0"/>
              <a:t>7</a:t>
            </a:fld>
            <a:endParaRPr lang="en-US"/>
          </a:p>
        </p:txBody>
      </p:sp>
    </p:spTree>
    <p:extLst>
      <p:ext uri="{BB962C8B-B14F-4D97-AF65-F5344CB8AC3E}">
        <p14:creationId xmlns:p14="http://schemas.microsoft.com/office/powerpoint/2010/main" val="1634288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Mel</a:t>
            </a:r>
          </a:p>
          <a:p>
            <a:r>
              <a:rPr lang="en-US" dirty="0" smtClean="0"/>
              <a:t>CONCLUSION SLIDE</a:t>
            </a:r>
          </a:p>
          <a:p>
            <a:r>
              <a:rPr lang="en-US" dirty="0" smtClean="0"/>
              <a:t>“Real Ingredients. Real Purpose.</a:t>
            </a:r>
            <a:r>
              <a:rPr lang="en-US" baseline="0" dirty="0" smtClean="0"/>
              <a:t> Real Flavor. In today’s presentation you heard from us about our company’s values and beliefs, learned about our geographical footprint of Chipotle restaurants locations in the United States and learned about the historical financial performance of the Chipotle chain. So I leave you with one last question: W</a:t>
            </a:r>
            <a:r>
              <a:rPr lang="en-US" sz="1200" b="0" i="0" kern="1200" dirty="0" smtClean="0">
                <a:solidFill>
                  <a:schemeClr val="tx1"/>
                </a:solidFill>
                <a:effectLst/>
                <a:latin typeface="+mn-lt"/>
                <a:ea typeface="+mn-ea"/>
                <a:cs typeface="+mn-cs"/>
              </a:rPr>
              <a:t>hat’s stopping you? Take Charge of Your Future</a:t>
            </a:r>
            <a:r>
              <a:rPr lang="en-US" sz="1200" b="0" i="0" kern="1200" baseline="0" dirty="0" smtClean="0">
                <a:solidFill>
                  <a:schemeClr val="tx1"/>
                </a:solidFill>
                <a:effectLst/>
                <a:latin typeface="+mn-lt"/>
                <a:ea typeface="+mn-ea"/>
                <a:cs typeface="+mn-cs"/>
              </a:rPr>
              <a:t> and o</a:t>
            </a:r>
            <a:r>
              <a:rPr lang="en-US" sz="1200" b="0" i="0" kern="1200" dirty="0" smtClean="0">
                <a:solidFill>
                  <a:schemeClr val="tx1"/>
                </a:solidFill>
                <a:effectLst/>
                <a:latin typeface="+mn-lt"/>
                <a:ea typeface="+mn-ea"/>
                <a:cs typeface="+mn-cs"/>
              </a:rPr>
              <a:t>wn a Chipotle today!”</a:t>
            </a:r>
            <a:endParaRPr lang="en-US" dirty="0"/>
          </a:p>
        </p:txBody>
      </p:sp>
      <p:sp>
        <p:nvSpPr>
          <p:cNvPr id="4" name="Slide Number Placeholder 3"/>
          <p:cNvSpPr>
            <a:spLocks noGrp="1"/>
          </p:cNvSpPr>
          <p:nvPr>
            <p:ph type="sldNum" sz="quarter" idx="10"/>
          </p:nvPr>
        </p:nvSpPr>
        <p:spPr/>
        <p:txBody>
          <a:bodyPr/>
          <a:lstStyle/>
          <a:p>
            <a:fld id="{39F1C3CE-466D-4F4B-91EE-0A883D7F66A4}" type="slidenum">
              <a:rPr lang="en-US" smtClean="0"/>
              <a:t>8</a:t>
            </a:fld>
            <a:endParaRPr lang="en-US"/>
          </a:p>
        </p:txBody>
      </p:sp>
    </p:spTree>
    <p:extLst>
      <p:ext uri="{BB962C8B-B14F-4D97-AF65-F5344CB8AC3E}">
        <p14:creationId xmlns:p14="http://schemas.microsoft.com/office/powerpoint/2010/main" val="2292869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Mel</a:t>
            </a:r>
            <a:endParaRPr lang="en-US" b="1" u="sng" dirty="0"/>
          </a:p>
        </p:txBody>
      </p:sp>
      <p:sp>
        <p:nvSpPr>
          <p:cNvPr id="4" name="Slide Number Placeholder 3"/>
          <p:cNvSpPr>
            <a:spLocks noGrp="1"/>
          </p:cNvSpPr>
          <p:nvPr>
            <p:ph type="sldNum" sz="quarter" idx="10"/>
          </p:nvPr>
        </p:nvSpPr>
        <p:spPr/>
        <p:txBody>
          <a:bodyPr/>
          <a:lstStyle/>
          <a:p>
            <a:fld id="{39F1C3CE-466D-4F4B-91EE-0A883D7F66A4}" type="slidenum">
              <a:rPr lang="en-US" smtClean="0"/>
              <a:t>9</a:t>
            </a:fld>
            <a:endParaRPr lang="en-US"/>
          </a:p>
        </p:txBody>
      </p:sp>
    </p:spTree>
    <p:extLst>
      <p:ext uri="{BB962C8B-B14F-4D97-AF65-F5344CB8AC3E}">
        <p14:creationId xmlns:p14="http://schemas.microsoft.com/office/powerpoint/2010/main" val="1076173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CABCAF2-864F-4D5A-8EB8-5FE51855844E}" type="datetimeFigureOut">
              <a:rPr lang="en-US" smtClean="0"/>
              <a:t>3/13/2021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CC848E-432B-4869-8480-0BF11CC4C8F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6027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CABCAF2-864F-4D5A-8EB8-5FE51855844E}" type="datetimeFigureOut">
              <a:rPr lang="en-US" smtClean="0"/>
              <a:t>3/13/2021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CC848E-432B-4869-8480-0BF11CC4C8F0}" type="slidenum">
              <a:rPr lang="en-US" smtClean="0"/>
              <a:t>‹#›</a:t>
            </a:fld>
            <a:endParaRPr lang="en-US"/>
          </a:p>
        </p:txBody>
      </p:sp>
    </p:spTree>
    <p:extLst>
      <p:ext uri="{BB962C8B-B14F-4D97-AF65-F5344CB8AC3E}">
        <p14:creationId xmlns:p14="http://schemas.microsoft.com/office/powerpoint/2010/main" val="3437596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CABCAF2-864F-4D5A-8EB8-5FE51855844E}" type="datetimeFigureOut">
              <a:rPr lang="en-US" smtClean="0"/>
              <a:t>3/13/2021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CC848E-432B-4869-8480-0BF11CC4C8F0}" type="slidenum">
              <a:rPr lang="en-US" smtClean="0"/>
              <a:t>‹#›</a:t>
            </a:fld>
            <a:endParaRPr lang="en-US"/>
          </a:p>
        </p:txBody>
      </p:sp>
    </p:spTree>
    <p:extLst>
      <p:ext uri="{BB962C8B-B14F-4D97-AF65-F5344CB8AC3E}">
        <p14:creationId xmlns:p14="http://schemas.microsoft.com/office/powerpoint/2010/main" val="3419720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CABCAF2-864F-4D5A-8EB8-5FE51855844E}" type="datetimeFigureOut">
              <a:rPr lang="en-US" smtClean="0"/>
              <a:t>3/13/2021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CC848E-432B-4869-8480-0BF11CC4C8F0}" type="slidenum">
              <a:rPr lang="en-US" smtClean="0"/>
              <a:t>‹#›</a:t>
            </a:fld>
            <a:endParaRPr lang="en-US"/>
          </a:p>
        </p:txBody>
      </p:sp>
    </p:spTree>
    <p:extLst>
      <p:ext uri="{BB962C8B-B14F-4D97-AF65-F5344CB8AC3E}">
        <p14:creationId xmlns:p14="http://schemas.microsoft.com/office/powerpoint/2010/main" val="1050824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CABCAF2-864F-4D5A-8EB8-5FE51855844E}" type="datetimeFigureOut">
              <a:rPr lang="en-US" smtClean="0"/>
              <a:t>3/13/2021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CC848E-432B-4869-8480-0BF11CC4C8F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32255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CABCAF2-864F-4D5A-8EB8-5FE51855844E}" type="datetimeFigureOut">
              <a:rPr lang="en-US" smtClean="0"/>
              <a:t>3/13/2021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CC848E-432B-4869-8480-0BF11CC4C8F0}" type="slidenum">
              <a:rPr lang="en-US" smtClean="0"/>
              <a:t>‹#›</a:t>
            </a:fld>
            <a:endParaRPr lang="en-US"/>
          </a:p>
        </p:txBody>
      </p:sp>
    </p:spTree>
    <p:extLst>
      <p:ext uri="{BB962C8B-B14F-4D97-AF65-F5344CB8AC3E}">
        <p14:creationId xmlns:p14="http://schemas.microsoft.com/office/powerpoint/2010/main" val="2278765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CABCAF2-864F-4D5A-8EB8-5FE51855844E}" type="datetimeFigureOut">
              <a:rPr lang="en-US" smtClean="0"/>
              <a:t>3/13/2021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CC848E-432B-4869-8480-0BF11CC4C8F0}" type="slidenum">
              <a:rPr lang="en-US" smtClean="0"/>
              <a:t>‹#›</a:t>
            </a:fld>
            <a:endParaRPr lang="en-US"/>
          </a:p>
        </p:txBody>
      </p:sp>
    </p:spTree>
    <p:extLst>
      <p:ext uri="{BB962C8B-B14F-4D97-AF65-F5344CB8AC3E}">
        <p14:creationId xmlns:p14="http://schemas.microsoft.com/office/powerpoint/2010/main" val="4283281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CABCAF2-864F-4D5A-8EB8-5FE51855844E}" type="datetimeFigureOut">
              <a:rPr lang="en-US" smtClean="0"/>
              <a:t>3/13/2021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CC848E-432B-4869-8480-0BF11CC4C8F0}" type="slidenum">
              <a:rPr lang="en-US" smtClean="0"/>
              <a:t>‹#›</a:t>
            </a:fld>
            <a:endParaRPr lang="en-US"/>
          </a:p>
        </p:txBody>
      </p:sp>
    </p:spTree>
    <p:extLst>
      <p:ext uri="{BB962C8B-B14F-4D97-AF65-F5344CB8AC3E}">
        <p14:creationId xmlns:p14="http://schemas.microsoft.com/office/powerpoint/2010/main" val="2293782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CABCAF2-864F-4D5A-8EB8-5FE51855844E}" type="datetimeFigureOut">
              <a:rPr lang="en-US" smtClean="0"/>
              <a:t>3/13/2021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9ECC848E-432B-4869-8480-0BF11CC4C8F0}" type="slidenum">
              <a:rPr lang="en-US" smtClean="0"/>
              <a:t>‹#›</a:t>
            </a:fld>
            <a:endParaRPr lang="en-US"/>
          </a:p>
        </p:txBody>
      </p:sp>
    </p:spTree>
    <p:extLst>
      <p:ext uri="{BB962C8B-B14F-4D97-AF65-F5344CB8AC3E}">
        <p14:creationId xmlns:p14="http://schemas.microsoft.com/office/powerpoint/2010/main" val="2896561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CABCAF2-864F-4D5A-8EB8-5FE51855844E}" type="datetimeFigureOut">
              <a:rPr lang="en-US" smtClean="0"/>
              <a:t>3/13/2021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ECC848E-432B-4869-8480-0BF11CC4C8F0}" type="slidenum">
              <a:rPr lang="en-US" smtClean="0"/>
              <a:t>‹#›</a:t>
            </a:fld>
            <a:endParaRPr lang="en-US"/>
          </a:p>
        </p:txBody>
      </p:sp>
    </p:spTree>
    <p:extLst>
      <p:ext uri="{BB962C8B-B14F-4D97-AF65-F5344CB8AC3E}">
        <p14:creationId xmlns:p14="http://schemas.microsoft.com/office/powerpoint/2010/main" val="3375717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CABCAF2-864F-4D5A-8EB8-5FE51855844E}" type="datetimeFigureOut">
              <a:rPr lang="en-US" smtClean="0"/>
              <a:t>3/13/2021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CC848E-432B-4869-8480-0BF11CC4C8F0}" type="slidenum">
              <a:rPr lang="en-US" smtClean="0"/>
              <a:t>‹#›</a:t>
            </a:fld>
            <a:endParaRPr lang="en-US"/>
          </a:p>
        </p:txBody>
      </p:sp>
    </p:spTree>
    <p:extLst>
      <p:ext uri="{BB962C8B-B14F-4D97-AF65-F5344CB8AC3E}">
        <p14:creationId xmlns:p14="http://schemas.microsoft.com/office/powerpoint/2010/main" val="290958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CABCAF2-864F-4D5A-8EB8-5FE51855844E}" type="datetimeFigureOut">
              <a:rPr lang="en-US" smtClean="0"/>
              <a:t>3/13/2021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ECC848E-432B-4869-8480-0BF11CC4C8F0}"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285380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smtClean="0"/>
              <a:t>Melissa, Arthur, tiffany, Alvin, Mallory </a:t>
            </a:r>
            <a:endParaRPr lang="en-US" dirty="0"/>
          </a:p>
        </p:txBody>
      </p:sp>
      <p:pic>
        <p:nvPicPr>
          <p:cNvPr id="1028" name="Picture 4" descr="Clip Art Chipotle Logo - Chipotle Mexican Grill , Free Transparent Clipart  - ClipartK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6994" y="1307958"/>
            <a:ext cx="8572500" cy="2695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939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4359"/>
            <a:ext cx="3200400" cy="1086659"/>
          </a:xfrm>
        </p:spPr>
        <p:txBody>
          <a:bodyPr>
            <a:normAutofit/>
          </a:bodyPr>
          <a:lstStyle/>
          <a:p>
            <a:r>
              <a:rPr lang="en-US" sz="4800" b="1" dirty="0" smtClean="0"/>
              <a:t>Agenda</a:t>
            </a:r>
            <a:endParaRPr lang="en-US" sz="4800" b="1" dirty="0"/>
          </a:p>
        </p:txBody>
      </p:sp>
      <p:pic>
        <p:nvPicPr>
          <p:cNvPr id="8" name="Content Placeholder 7"/>
          <p:cNvPicPr>
            <a:picLocks noGrp="1" noChangeAspect="1"/>
          </p:cNvPicPr>
          <p:nvPr>
            <p:ph idx="1"/>
          </p:nvPr>
        </p:nvPicPr>
        <p:blipFill>
          <a:blip r:embed="rId3"/>
          <a:stretch>
            <a:fillRect/>
          </a:stretch>
        </p:blipFill>
        <p:spPr>
          <a:xfrm>
            <a:off x="4856018" y="1751584"/>
            <a:ext cx="6492875" cy="4330747"/>
          </a:xfrm>
          <a:prstGeom prst="rect">
            <a:avLst/>
          </a:prstGeom>
        </p:spPr>
      </p:pic>
      <p:sp>
        <p:nvSpPr>
          <p:cNvPr id="4" name="Text Placeholder 3"/>
          <p:cNvSpPr>
            <a:spLocks noGrp="1"/>
          </p:cNvSpPr>
          <p:nvPr>
            <p:ph type="body" sz="half" idx="2"/>
          </p:nvPr>
        </p:nvSpPr>
        <p:spPr>
          <a:xfrm>
            <a:off x="457200" y="1967345"/>
            <a:ext cx="3200400" cy="4337859"/>
          </a:xfrm>
        </p:spPr>
        <p:txBody>
          <a:bodyPr>
            <a:normAutofit/>
          </a:bodyPr>
          <a:lstStyle/>
          <a:p>
            <a:pPr>
              <a:buFont typeface="Arial" panose="020B0604020202020204" pitchFamily="34" charset="0"/>
              <a:buChar char="•"/>
            </a:pPr>
            <a:r>
              <a:rPr lang="en-US" sz="2000" b="1" dirty="0" smtClean="0"/>
              <a:t> Overview</a:t>
            </a:r>
            <a:r>
              <a:rPr lang="en-US" sz="2000" b="1" dirty="0"/>
              <a:t>: </a:t>
            </a:r>
            <a:r>
              <a:rPr lang="en-US" sz="2000" b="1" i="1" dirty="0"/>
              <a:t>Chipotle: Cultivating a Better World</a:t>
            </a:r>
          </a:p>
          <a:p>
            <a:pPr>
              <a:buFont typeface="Arial" panose="020B0604020202020204" pitchFamily="34" charset="0"/>
              <a:buChar char="•"/>
            </a:pPr>
            <a:r>
              <a:rPr lang="en-US" sz="2000" b="1" dirty="0" smtClean="0"/>
              <a:t> Current </a:t>
            </a:r>
            <a:r>
              <a:rPr lang="en-US" sz="2000" b="1" dirty="0"/>
              <a:t>Chipotle Presence</a:t>
            </a:r>
          </a:p>
          <a:p>
            <a:pPr lvl="1">
              <a:buFont typeface="Arial" panose="020B0604020202020204" pitchFamily="34" charset="0"/>
              <a:buChar char="•"/>
            </a:pPr>
            <a:r>
              <a:rPr lang="en-US" sz="1800" b="1" i="1" dirty="0" smtClean="0"/>
              <a:t> Chipotle </a:t>
            </a:r>
            <a:r>
              <a:rPr lang="en-US" sz="1800" b="1" i="1" dirty="0"/>
              <a:t>location data</a:t>
            </a:r>
          </a:p>
          <a:p>
            <a:pPr lvl="1">
              <a:buFont typeface="Arial" panose="020B0604020202020204" pitchFamily="34" charset="0"/>
              <a:buChar char="•"/>
            </a:pPr>
            <a:r>
              <a:rPr lang="en-US" sz="1800" b="1" i="1" dirty="0" smtClean="0"/>
              <a:t> Fast </a:t>
            </a:r>
            <a:r>
              <a:rPr lang="en-US" sz="1800" b="1" i="1" dirty="0"/>
              <a:t>food restaurant data</a:t>
            </a:r>
          </a:p>
          <a:p>
            <a:pPr>
              <a:buFont typeface="Arial" panose="020B0604020202020204" pitchFamily="34" charset="0"/>
              <a:buChar char="•"/>
            </a:pPr>
            <a:r>
              <a:rPr lang="en-US" sz="2000" b="1" dirty="0" smtClean="0"/>
              <a:t> Chipotle </a:t>
            </a:r>
            <a:r>
              <a:rPr lang="en-US" sz="2000" b="1" dirty="0"/>
              <a:t>Financial Performance</a:t>
            </a:r>
          </a:p>
          <a:p>
            <a:pPr lvl="1">
              <a:buFont typeface="Arial" panose="020B0604020202020204" pitchFamily="34" charset="0"/>
              <a:buChar char="•"/>
            </a:pPr>
            <a:r>
              <a:rPr lang="en-US" sz="1800" b="1" i="1" dirty="0" smtClean="0"/>
              <a:t> Chipotle </a:t>
            </a:r>
            <a:r>
              <a:rPr lang="en-US" sz="1800" b="1" i="1" dirty="0"/>
              <a:t>Stock Data</a:t>
            </a:r>
          </a:p>
          <a:p>
            <a:pPr>
              <a:buFont typeface="Arial" panose="020B0604020202020204" pitchFamily="34" charset="0"/>
              <a:buChar char="•"/>
            </a:pPr>
            <a:r>
              <a:rPr lang="en-US" sz="2000" b="1" dirty="0" smtClean="0"/>
              <a:t> Call </a:t>
            </a:r>
            <a:r>
              <a:rPr lang="en-US" sz="2000" b="1" dirty="0"/>
              <a:t>to Action</a:t>
            </a:r>
          </a:p>
          <a:p>
            <a:endParaRPr lang="en-US" sz="2000" b="1" dirty="0"/>
          </a:p>
        </p:txBody>
      </p:sp>
      <p:pic>
        <p:nvPicPr>
          <p:cNvPr id="9" name="Picture 4" descr="Clip Art Chipotle Logo - Chipotle Mexican Grill , Free Transparent Clipart  - ClipartKe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5104" y="325107"/>
            <a:ext cx="4536497" cy="1426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6291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stretch>
            <a:fillRect/>
          </a:stretch>
        </p:blipFill>
        <p:spPr>
          <a:xfrm>
            <a:off x="576123" y="505386"/>
            <a:ext cx="11039754" cy="5411802"/>
          </a:xfrm>
          <a:prstGeom prst="rect">
            <a:avLst/>
          </a:prstGeom>
        </p:spPr>
      </p:pic>
    </p:spTree>
    <p:extLst>
      <p:ext uri="{BB962C8B-B14F-4D97-AF65-F5344CB8AC3E}">
        <p14:creationId xmlns:p14="http://schemas.microsoft.com/office/powerpoint/2010/main" val="8025481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326440" y="871572"/>
            <a:ext cx="11539121" cy="4656137"/>
          </a:xfrm>
          <a:prstGeom prst="rect">
            <a:avLst/>
          </a:prstGeom>
        </p:spPr>
      </p:pic>
    </p:spTree>
    <p:extLst>
      <p:ext uri="{BB962C8B-B14F-4D97-AF65-F5344CB8AC3E}">
        <p14:creationId xmlns:p14="http://schemas.microsoft.com/office/powerpoint/2010/main" val="39813121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318474" y="873806"/>
            <a:ext cx="11506731" cy="4772251"/>
          </a:xfrm>
          <a:prstGeom prst="rect">
            <a:avLst/>
          </a:prstGeom>
        </p:spPr>
      </p:pic>
      <p:pic>
        <p:nvPicPr>
          <p:cNvPr id="5" name="Picture 4"/>
          <p:cNvPicPr>
            <a:picLocks noChangeAspect="1"/>
          </p:cNvPicPr>
          <p:nvPr/>
        </p:nvPicPr>
        <p:blipFill rotWithShape="1">
          <a:blip r:embed="rId4"/>
          <a:srcRect r="2661"/>
          <a:stretch/>
        </p:blipFill>
        <p:spPr>
          <a:xfrm>
            <a:off x="1" y="760561"/>
            <a:ext cx="12192000" cy="4916780"/>
          </a:xfrm>
          <a:prstGeom prst="rect">
            <a:avLst/>
          </a:prstGeom>
        </p:spPr>
      </p:pic>
    </p:spTree>
    <p:extLst>
      <p:ext uri="{BB962C8B-B14F-4D97-AF65-F5344CB8AC3E}">
        <p14:creationId xmlns:p14="http://schemas.microsoft.com/office/powerpoint/2010/main" val="29628767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Chipotle Presence</a:t>
            </a:r>
            <a:endParaRPr lang="en-US" dirty="0"/>
          </a:p>
        </p:txBody>
      </p:sp>
      <p:sp>
        <p:nvSpPr>
          <p:cNvPr id="3" name="Text Placeholder 2"/>
          <p:cNvSpPr>
            <a:spLocks noGrp="1"/>
          </p:cNvSpPr>
          <p:nvPr>
            <p:ph type="body" idx="1"/>
          </p:nvPr>
        </p:nvSpPr>
        <p:spPr/>
        <p:txBody>
          <a:bodyPr/>
          <a:lstStyle/>
          <a:p>
            <a:endParaRPr lang="en-US"/>
          </a:p>
        </p:txBody>
      </p:sp>
      <p:sp>
        <p:nvSpPr>
          <p:cNvPr id="4" name="Content Placeholder 3"/>
          <p:cNvSpPr>
            <a:spLocks noGrp="1"/>
          </p:cNvSpPr>
          <p:nvPr>
            <p:ph sz="half" idx="2"/>
          </p:nvPr>
        </p:nvSpPr>
        <p:spPr/>
        <p:txBody>
          <a:bodyPr/>
          <a:lstStyle/>
          <a:p>
            <a:endParaRPr lang="en-US" dirty="0"/>
          </a:p>
        </p:txBody>
      </p:sp>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lstStyle/>
          <a:p>
            <a:endParaRPr lang="en-US"/>
          </a:p>
        </p:txBody>
      </p:sp>
    </p:spTree>
    <p:extLst>
      <p:ext uri="{BB962C8B-B14F-4D97-AF65-F5344CB8AC3E}">
        <p14:creationId xmlns:p14="http://schemas.microsoft.com/office/powerpoint/2010/main" val="40776286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Chipotle Financial Performance</a:t>
            </a:r>
            <a:endParaRPr lang="en-US" dirty="0"/>
          </a:p>
        </p:txBody>
      </p:sp>
      <p:pic>
        <p:nvPicPr>
          <p:cNvPr id="5" name="Content Placeholder 4"/>
          <p:cNvPicPr>
            <a:picLocks noGrp="1" noChangeAspect="1"/>
          </p:cNvPicPr>
          <p:nvPr>
            <p:ph sz="half" idx="1"/>
          </p:nvPr>
        </p:nvPicPr>
        <p:blipFill>
          <a:blip r:embed="rId3"/>
          <a:stretch>
            <a:fillRect/>
          </a:stretch>
        </p:blipFill>
        <p:spPr>
          <a:xfrm>
            <a:off x="1149045" y="2043908"/>
            <a:ext cx="4834547" cy="3627434"/>
          </a:xfrm>
          <a:prstGeom prst="rect">
            <a:avLst/>
          </a:prstGeom>
        </p:spPr>
      </p:pic>
      <p:pic>
        <p:nvPicPr>
          <p:cNvPr id="6" name="Content Placeholder 5"/>
          <p:cNvPicPr>
            <a:picLocks noGrp="1" noChangeAspect="1"/>
          </p:cNvPicPr>
          <p:nvPr>
            <p:ph sz="half" idx="2"/>
          </p:nvPr>
        </p:nvPicPr>
        <p:blipFill>
          <a:blip r:embed="rId4"/>
          <a:stretch>
            <a:fillRect/>
          </a:stretch>
        </p:blipFill>
        <p:spPr>
          <a:xfrm>
            <a:off x="6266478" y="2043908"/>
            <a:ext cx="4840644" cy="3627434"/>
          </a:xfrm>
          <a:prstGeom prst="rect">
            <a:avLst/>
          </a:prstGeom>
        </p:spPr>
      </p:pic>
    </p:spTree>
    <p:extLst>
      <p:ext uri="{BB962C8B-B14F-4D97-AF65-F5344CB8AC3E}">
        <p14:creationId xmlns:p14="http://schemas.microsoft.com/office/powerpoint/2010/main" val="14739331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782434" y="703779"/>
            <a:ext cx="6627132" cy="5248438"/>
          </a:xfrm>
          <a:prstGeom prst="rect">
            <a:avLst/>
          </a:prstGeom>
        </p:spPr>
      </p:pic>
    </p:spTree>
    <p:extLst>
      <p:ext uri="{BB962C8B-B14F-4D97-AF65-F5344CB8AC3E}">
        <p14:creationId xmlns:p14="http://schemas.microsoft.com/office/powerpoint/2010/main" val="23473787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947863" y="818697"/>
            <a:ext cx="8296275" cy="1504950"/>
          </a:xfrm>
          <a:prstGeom prst="rect">
            <a:avLst/>
          </a:prstGeom>
        </p:spPr>
      </p:pic>
      <p:pic>
        <p:nvPicPr>
          <p:cNvPr id="3" name="Content Placeholder 8"/>
          <p:cNvPicPr>
            <a:picLocks noChangeAspect="1"/>
          </p:cNvPicPr>
          <p:nvPr/>
        </p:nvPicPr>
        <p:blipFill>
          <a:blip r:embed="rId4"/>
          <a:stretch>
            <a:fillRect/>
          </a:stretch>
        </p:blipFill>
        <p:spPr>
          <a:xfrm>
            <a:off x="3266001" y="2648689"/>
            <a:ext cx="5659998" cy="3183748"/>
          </a:xfrm>
          <a:prstGeom prst="rect">
            <a:avLst/>
          </a:prstGeom>
        </p:spPr>
      </p:pic>
    </p:spTree>
    <p:extLst>
      <p:ext uri="{BB962C8B-B14F-4D97-AF65-F5344CB8AC3E}">
        <p14:creationId xmlns:p14="http://schemas.microsoft.com/office/powerpoint/2010/main" val="623839925"/>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210</TotalTime>
  <Words>366</Words>
  <Application>Microsoft Office PowerPoint</Application>
  <PresentationFormat>Widescreen</PresentationFormat>
  <Paragraphs>47</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Retrospect</vt:lpstr>
      <vt:lpstr>PowerPoint Presentation</vt:lpstr>
      <vt:lpstr>Agenda</vt:lpstr>
      <vt:lpstr>PowerPoint Presentation</vt:lpstr>
      <vt:lpstr>PowerPoint Presentation</vt:lpstr>
      <vt:lpstr>PowerPoint Presentation</vt:lpstr>
      <vt:lpstr>Chipotle Presence</vt:lpstr>
      <vt:lpstr>Chipotle Financial Performance</vt:lpstr>
      <vt:lpstr>PowerPoint Presentation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Mallory Kuba</dc:creator>
  <cp:lastModifiedBy>Mallory Kuba</cp:lastModifiedBy>
  <cp:revision>19</cp:revision>
  <dcterms:created xsi:type="dcterms:W3CDTF">2021-03-13T18:18:58Z</dcterms:created>
  <dcterms:modified xsi:type="dcterms:W3CDTF">2021-03-13T21:49:34Z</dcterms:modified>
</cp:coreProperties>
</file>